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1" r:id="rId2"/>
    <p:sldId id="271" r:id="rId3"/>
    <p:sldId id="272" r:id="rId4"/>
    <p:sldId id="274" r:id="rId5"/>
    <p:sldId id="275" r:id="rId6"/>
    <p:sldId id="276" r:id="rId7"/>
    <p:sldId id="268" r:id="rId8"/>
    <p:sldId id="263" r:id="rId9"/>
    <p:sldId id="260" r:id="rId10"/>
    <p:sldId id="269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00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inimized" horzBarState="maximized">
    <p:restoredLeft sz="32787"/>
    <p:restoredTop sz="90929"/>
  </p:normalViewPr>
  <p:slideViewPr>
    <p:cSldViewPr>
      <p:cViewPr varScale="1">
        <p:scale>
          <a:sx n="73" d="100"/>
          <a:sy n="73" d="100"/>
        </p:scale>
        <p:origin x="-17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8ABDEC0-6023-491D-BE9C-86BF0C6A016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70CE71F-72CA-4EE2-84F9-66B9CF0B1742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AB352-1924-403B-B172-B3FFD195343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FCA57D-0767-4A8F-BAEC-D7467823FDD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98C1E8-7FFC-4BDC-87CF-323FD780BBD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4C92C8-5D3C-4E71-87CB-928A2DB9D5C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8DD0B9-6C24-4862-8B75-0A4271F9BCF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77DCC6-C4EB-4B88-AB5A-90EEDB5EFFB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F9007B-5638-4FC8-81A9-7154DA74EAD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AB7247-F5D8-4359-90CA-022B44FE184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DBAF4F-7AC8-4E6B-9BFD-4A38BB3E295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70B842-0388-441B-92B1-A41774725D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DA086B-3CF2-432B-AB0B-33BBE34BF7A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31EED5-7576-404C-8CD6-9B96A2E380E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C2EDA31-F4DE-4410-B0F7-6755E87EFED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Index Slide</a:t>
            </a:r>
            <a:r>
              <a:rPr lang="en-US" alt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(BMT Wing)</a:t>
            </a:r>
            <a:br>
              <a:rPr lang="en-US" alt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(Time allotted for presentation is 7 minutes and prepare B&amp;W slides)</a:t>
            </a:r>
            <a:br>
              <a:rPr lang="en-US" alt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alt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5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458200" cy="4800600"/>
          </a:xfrm>
        </p:spPr>
        <p:txBody>
          <a:bodyPr/>
          <a:lstStyle/>
          <a:p>
            <a:pPr eaLnBrk="1" hangingPunct="1">
              <a:lnSpc>
                <a:spcPct val="200000"/>
              </a:lnSpc>
              <a:defRPr/>
            </a:pPr>
            <a:r>
              <a:rPr lang="en-US" altLang="en-US" sz="2400" dirty="0">
                <a:latin typeface="Arial" pitchFamily="34" charset="0"/>
                <a:cs typeface="Arial" pitchFamily="34" charset="0"/>
              </a:rPr>
              <a:t>Name: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en-US" altLang="en-US" sz="2400" dirty="0">
                <a:latin typeface="Arial" pitchFamily="34" charset="0"/>
                <a:cs typeface="Arial" pitchFamily="34" charset="0"/>
              </a:rPr>
              <a:t>Designation: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en-US" altLang="en-US" sz="2400" dirty="0">
                <a:latin typeface="Arial" pitchFamily="34" charset="0"/>
                <a:cs typeface="Arial" pitchFamily="34" charset="0"/>
              </a:rPr>
              <a:t>Department: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en-US" altLang="en-US" sz="2400" dirty="0">
                <a:latin typeface="Arial" pitchFamily="34" charset="0"/>
                <a:cs typeface="Arial" pitchFamily="34" charset="0"/>
              </a:rPr>
              <a:t>Post applied for: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en-US" altLang="en-US" sz="2400" dirty="0">
                <a:latin typeface="Arial" pitchFamily="34" charset="0"/>
                <a:cs typeface="Arial" pitchFamily="34" charset="0"/>
              </a:rPr>
              <a:t>Residency Period*:  mm/</a:t>
            </a:r>
            <a:r>
              <a:rPr lang="en-US" altLang="en-US" sz="2400" dirty="0" err="1">
                <a:latin typeface="Arial" pitchFamily="34" charset="0"/>
                <a:cs typeface="Arial" pitchFamily="34" charset="0"/>
              </a:rPr>
              <a:t>yr</a:t>
            </a:r>
            <a:r>
              <a:rPr lang="en-US" altLang="en-US" sz="2400" dirty="0">
                <a:latin typeface="Arial" pitchFamily="34" charset="0"/>
                <a:cs typeface="Arial" pitchFamily="34" charset="0"/>
              </a:rPr>
              <a:t>    to   mm/</a:t>
            </a:r>
            <a:r>
              <a:rPr lang="en-US" altLang="en-US" sz="2400" dirty="0" err="1">
                <a:latin typeface="Arial" pitchFamily="34" charset="0"/>
                <a:cs typeface="Arial" pitchFamily="34" charset="0"/>
              </a:rPr>
              <a:t>yr</a:t>
            </a:r>
            <a:endParaRPr lang="en-US" altLang="en-US" sz="24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200000"/>
              </a:lnSpc>
              <a:buFontTx/>
              <a:buNone/>
              <a:defRPr/>
            </a:pPr>
            <a:r>
              <a:rPr lang="en-US" altLang="en-US" sz="2400" dirty="0">
                <a:latin typeface="Arial" pitchFamily="34" charset="0"/>
                <a:cs typeface="Arial" pitchFamily="34" charset="0"/>
              </a:rPr>
              <a:t>* For FCP candidates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330ED4D-888D-4121-852F-5A0BB0709FDD}" type="slidenum">
              <a:rPr lang="en-US" altLang="en-US">
                <a:latin typeface="Arial" pitchFamily="34" charset="0"/>
                <a:cs typeface="Arial" pitchFamily="34" charset="0"/>
              </a:rPr>
              <a:pPr/>
              <a:t>1</a:t>
            </a:fld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Self -assessment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 marL="0" indent="0" algn="ctr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2400" kern="1200" dirty="0">
                <a:latin typeface="Arial" pitchFamily="34" charset="0"/>
                <a:cs typeface="Arial" pitchFamily="34" charset="0"/>
              </a:rPr>
              <a:t>List up to 5 reasons  why, in your own assessment, you qualify for the post/promotion applied for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53BB4BD-E642-45DB-A394-A814F659D322}" type="slidenum">
              <a:rPr lang="en-US" altLang="en-US">
                <a:latin typeface="Arial" pitchFamily="34" charset="0"/>
                <a:cs typeface="Arial" pitchFamily="34" charset="0"/>
              </a:rPr>
              <a:pPr/>
              <a:t>10</a:t>
            </a:fld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2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General information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572000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400" kern="1200" dirty="0">
                <a:latin typeface="Arial" pitchFamily="34" charset="0"/>
                <a:cs typeface="Arial" pitchFamily="34" charset="0"/>
              </a:rPr>
              <a:t>Highest Academic Qualifications </a:t>
            </a:r>
          </a:p>
          <a:p>
            <a:pPr marL="0" indent="0" eaLnBrk="1" hangingPunct="1">
              <a:spcBef>
                <a:spcPts val="60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ts val="60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ts val="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400" kern="1200" dirty="0">
                <a:latin typeface="Arial" pitchFamily="34" charset="0"/>
                <a:cs typeface="Arial" pitchFamily="34" charset="0"/>
              </a:rPr>
              <a:t>Additional Qualifications acquired </a:t>
            </a:r>
            <a:r>
              <a:rPr lang="en-US" altLang="en-US" sz="2400" u="sng" kern="1200" dirty="0">
                <a:latin typeface="Arial" pitchFamily="34" charset="0"/>
                <a:cs typeface="Arial" pitchFamily="34" charset="0"/>
              </a:rPr>
              <a:t>during the Residency Period</a:t>
            </a:r>
            <a:r>
              <a:rPr lang="en-US" altLang="en-US" sz="2400" u="sng" dirty="0">
                <a:latin typeface="Arial" pitchFamily="34" charset="0"/>
                <a:cs typeface="Arial" pitchFamily="34" charset="0"/>
              </a:rPr>
              <a:t>*</a:t>
            </a:r>
            <a:endParaRPr lang="en-US" altLang="en-US" sz="2400" u="sng" kern="12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ts val="60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ts val="60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ts val="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400" kern="1200" dirty="0">
                <a:latin typeface="Arial" pitchFamily="34" charset="0"/>
                <a:cs typeface="Arial" pitchFamily="34" charset="0"/>
              </a:rPr>
              <a:t>Awards, Honors, Memberships, Fellowships </a:t>
            </a:r>
            <a:r>
              <a:rPr lang="en-US" altLang="en-US" sz="2400" u="sng" kern="1200" dirty="0" smtClean="0">
                <a:latin typeface="Arial" pitchFamily="34" charset="0"/>
                <a:cs typeface="Arial" pitchFamily="34" charset="0"/>
              </a:rPr>
              <a:t>during the residency period</a:t>
            </a:r>
            <a:endParaRPr lang="en-US" altLang="en-US" sz="2400" u="sng" kern="12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ts val="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ts val="60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sz="2400" kern="12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ts val="6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400" kern="1200" dirty="0">
                <a:latin typeface="Arial" pitchFamily="34" charset="0"/>
                <a:cs typeface="Arial" pitchFamily="34" charset="0"/>
              </a:rPr>
              <a:t>Experience (previous posts)</a:t>
            </a:r>
            <a:r>
              <a:rPr lang="en-US" altLang="en-US" sz="1600" dirty="0">
                <a:latin typeface="Arial" pitchFamily="34" charset="0"/>
                <a:cs typeface="Arial" pitchFamily="34" charset="0"/>
              </a:rPr>
              <a:t>**</a:t>
            </a:r>
            <a:endParaRPr lang="en-US" altLang="en-US" sz="1600" kern="12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dirty="0">
                <a:latin typeface="Arial" pitchFamily="34" charset="0"/>
                <a:cs typeface="Arial" pitchFamily="34" charset="0"/>
              </a:rPr>
              <a:t>*For FCP candidates only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dirty="0">
                <a:latin typeface="Arial" pitchFamily="34" charset="0"/>
                <a:cs typeface="Arial" pitchFamily="34" charset="0"/>
              </a:rPr>
              <a:t>**For open selection / lateral entry </a:t>
            </a:r>
            <a:endParaRPr lang="en-US" altLang="en-US" sz="1600" kern="12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en-US" altLang="en-US" kern="12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kern="12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endParaRPr lang="en-US" altLang="en-US" kern="12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F1EB7D-E36E-4170-8626-EFF19CA7C40B}" type="slidenum">
              <a:rPr lang="en-US" altLang="en-US">
                <a:latin typeface="Arial" pitchFamily="34" charset="0"/>
                <a:cs typeface="Arial" pitchFamily="34" charset="0"/>
              </a:rPr>
              <a:pPr/>
              <a:t>2</a:t>
            </a:fld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33400"/>
            <a:ext cx="9067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Research projects </a:t>
            </a:r>
            <a:r>
              <a:rPr lang="en-US" alt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during the residency period</a:t>
            </a:r>
            <a:r>
              <a:rPr lang="en-US" alt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en-US" sz="24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altLang="en-US" sz="24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alt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alt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C85742E-DBAE-4336-AFE3-BDEE14A92EBC}" type="slidenum">
              <a:rPr lang="en-US" altLang="en-US">
                <a:latin typeface="Arial" pitchFamily="34" charset="0"/>
                <a:cs typeface="Arial" pitchFamily="34" charset="0"/>
              </a:rPr>
              <a:pPr/>
              <a:t>3</a:t>
            </a:fld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oup 65"/>
          <p:cNvGraphicFramePr>
            <a:graphicFrameLocks noGrp="1"/>
          </p:cNvGraphicFramePr>
          <p:nvPr/>
        </p:nvGraphicFramePr>
        <p:xfrm>
          <a:off x="762000" y="4572001"/>
          <a:ext cx="8077202" cy="1645712"/>
        </p:xfrm>
        <a:graphic>
          <a:graphicData uri="http://schemas.openxmlformats.org/drawingml/2006/table">
            <a:tbl>
              <a:tblPr/>
              <a:tblGrid>
                <a:gridCol w="11538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38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538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5388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5388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5388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15388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739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Title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Role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Category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Amount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Duration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Collaboration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Current Status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82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82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48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609600"/>
          </a:xfrm>
        </p:spPr>
        <p:txBody>
          <a:bodyPr/>
          <a:lstStyle/>
          <a:p>
            <a:r>
              <a:rPr lang="en-IN" dirty="0"/>
              <a:t>Externally Funded Projects</a:t>
            </a:r>
            <a:endParaRPr lang="en-US" dirty="0"/>
          </a:p>
        </p:txBody>
      </p:sp>
      <p:graphicFrame>
        <p:nvGraphicFramePr>
          <p:cNvPr id="8" name="Group 65"/>
          <p:cNvGraphicFramePr>
            <a:graphicFrameLocks noGrp="1"/>
          </p:cNvGraphicFramePr>
          <p:nvPr/>
        </p:nvGraphicFramePr>
        <p:xfrm>
          <a:off x="762000" y="1905001"/>
          <a:ext cx="8077202" cy="1685629"/>
        </p:xfrm>
        <a:graphic>
          <a:graphicData uri="http://schemas.openxmlformats.org/drawingml/2006/table">
            <a:tbl>
              <a:tblPr/>
              <a:tblGrid>
                <a:gridCol w="11538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38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538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5388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5388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5388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15388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983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Title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Role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Funding Agency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Amount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Duration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Collaboration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Current Status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3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3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51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Content Placeholder 6"/>
          <p:cNvSpPr txBox="1">
            <a:spLocks/>
          </p:cNvSpPr>
          <p:nvPr/>
        </p:nvSpPr>
        <p:spPr bwMode="auto">
          <a:xfrm>
            <a:off x="762000" y="3810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IN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Institute Funded Projects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Product development/Industrial Interaction </a:t>
            </a:r>
            <a:r>
              <a:rPr lang="en-US" alt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activities </a:t>
            </a:r>
            <a:r>
              <a:rPr lang="en-US" altLang="en-US" sz="2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during the residency period</a:t>
            </a:r>
            <a:endParaRPr lang="en-US" altLang="en-US" sz="2800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B8DF081-0A35-4939-AA12-95869BDF5551}" type="slidenum">
              <a:rPr lang="en-US" altLang="en-US">
                <a:latin typeface="Arial" pitchFamily="34" charset="0"/>
                <a:cs typeface="Arial" pitchFamily="34" charset="0"/>
              </a:rPr>
              <a:pPr/>
              <a:t>4</a:t>
            </a:fld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oup 65"/>
          <p:cNvGraphicFramePr>
            <a:graphicFrameLocks noGrp="1"/>
          </p:cNvGraphicFramePr>
          <p:nvPr/>
        </p:nvGraphicFramePr>
        <p:xfrm>
          <a:off x="533400" y="1295400"/>
          <a:ext cx="8077200" cy="1949978"/>
        </p:xfrm>
        <a:graphic>
          <a:graphicData uri="http://schemas.openxmlformats.org/drawingml/2006/table">
            <a:tbl>
              <a:tblPr/>
              <a:tblGrid>
                <a:gridCol w="27813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813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Product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Stage of Development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Activities carried out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79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79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79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194" name="Text Box 5"/>
          <p:cNvSpPr txBox="1">
            <a:spLocks noChangeArrowheads="1"/>
          </p:cNvSpPr>
          <p:nvPr/>
        </p:nvSpPr>
        <p:spPr bwMode="auto">
          <a:xfrm>
            <a:off x="533400" y="3657600"/>
            <a:ext cx="7772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IPR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 granted / applied  :</a:t>
            </a:r>
          </a:p>
          <a:p>
            <a:pPr eaLnBrk="1" hangingPunct="1"/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altLang="en-US" sz="2000" dirty="0">
                <a:latin typeface="Arial" pitchFamily="34" charset="0"/>
                <a:cs typeface="Arial" pitchFamily="34" charset="0"/>
              </a:rPr>
              <a:t>Technology transfer agreements signed :</a:t>
            </a:r>
          </a:p>
          <a:p>
            <a:pPr eaLnBrk="1" hangingPunct="1"/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altLang="en-US" sz="2000" dirty="0">
                <a:latin typeface="Arial" pitchFamily="34" charset="0"/>
                <a:cs typeface="Arial" pitchFamily="34" charset="0"/>
              </a:rPr>
              <a:t>Industrial Interaction: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Testing/Calibration/Fabrication/Infrastructure Development/ Technical services </a:t>
            </a:r>
            <a:r>
              <a:rPr lang="en-US" alt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activities </a:t>
            </a:r>
            <a:r>
              <a:rPr lang="en-US" altLang="en-US" sz="2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during the residency period</a:t>
            </a:r>
            <a:endParaRPr lang="en-US" altLang="en-US" sz="2800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240E42A-8576-4CA3-A23E-21C442FADB3E}" type="slidenum">
              <a:rPr lang="en-US" altLang="en-US">
                <a:latin typeface="Arial" pitchFamily="34" charset="0"/>
                <a:cs typeface="Arial" pitchFamily="34" charset="0"/>
              </a:rPr>
              <a:pPr/>
              <a:t>5</a:t>
            </a:fld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oup 65"/>
          <p:cNvGraphicFramePr>
            <a:graphicFrameLocks noGrp="1"/>
          </p:cNvGraphicFramePr>
          <p:nvPr/>
        </p:nvGraphicFramePr>
        <p:xfrm>
          <a:off x="457200" y="1905000"/>
          <a:ext cx="8077200" cy="2011373"/>
        </p:xfrm>
        <a:graphic>
          <a:graphicData uri="http://schemas.openxmlformats.org/drawingml/2006/table">
            <a:tbl>
              <a:tblPr/>
              <a:tblGrid>
                <a:gridCol w="5562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57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Activity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Outcome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0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0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0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CB869A7-8ECF-45E5-8EEB-6FA24F4AD615}" type="slidenum">
              <a:rPr lang="en-US" altLang="en-US">
                <a:latin typeface="Arial" pitchFamily="34" charset="0"/>
                <a:cs typeface="Arial" pitchFamily="34" charset="0"/>
              </a:rPr>
              <a:pPr/>
              <a:t>6</a:t>
            </a:fld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1984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Publications/Technical </a:t>
            </a:r>
            <a:r>
              <a:rPr lang="en-US" alt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Documents </a:t>
            </a:r>
            <a:r>
              <a:rPr lang="en-US" altLang="en-US" sz="32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during the residency period</a:t>
            </a:r>
            <a:endParaRPr lang="en-US" altLang="en-US" sz="3200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609600" y="1381125"/>
            <a:ext cx="77724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1800" dirty="0">
                <a:latin typeface="Arial" pitchFamily="34" charset="0"/>
                <a:cs typeface="Arial" pitchFamily="34" charset="0"/>
              </a:rPr>
              <a:t>Total number ( Journals : National/international) :</a:t>
            </a:r>
          </a:p>
          <a:p>
            <a:pPr eaLnBrk="1" hangingPunct="1"/>
            <a:r>
              <a:rPr lang="en-US" altLang="en-US" sz="1800" dirty="0">
                <a:latin typeface="Arial" pitchFamily="34" charset="0"/>
                <a:cs typeface="Arial" pitchFamily="34" charset="0"/>
              </a:rPr>
              <a:t>Number of original publications during the FCP assessment period:</a:t>
            </a:r>
          </a:p>
          <a:p>
            <a:pPr eaLnBrk="1" hangingPunct="1"/>
            <a:r>
              <a:rPr lang="en-US" altLang="en-US" sz="1800" dirty="0">
                <a:latin typeface="Arial" pitchFamily="34" charset="0"/>
                <a:cs typeface="Arial" pitchFamily="34" charset="0"/>
              </a:rPr>
              <a:t>Cumulative Impact factor:</a:t>
            </a:r>
          </a:p>
          <a:p>
            <a:pPr eaLnBrk="1" hangingPunct="1"/>
            <a:r>
              <a:rPr lang="en-US" altLang="en-US" sz="1800" dirty="0">
                <a:latin typeface="Arial" pitchFamily="34" charset="0"/>
                <a:cs typeface="Arial" pitchFamily="34" charset="0"/>
              </a:rPr>
              <a:t>Citation analysis:</a:t>
            </a:r>
          </a:p>
          <a:p>
            <a:pPr eaLnBrk="1" hangingPunct="1"/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altLang="en-US" sz="2000" dirty="0">
                <a:latin typeface="Arial" pitchFamily="34" charset="0"/>
                <a:cs typeface="Arial" pitchFamily="34" charset="0"/>
              </a:rPr>
              <a:t>List of Publications/Technical Documents (list up to best 5)</a:t>
            </a:r>
          </a:p>
        </p:txBody>
      </p:sp>
      <p:graphicFrame>
        <p:nvGraphicFramePr>
          <p:cNvPr id="6248" name="Group 104"/>
          <p:cNvGraphicFramePr>
            <a:graphicFrameLocks noGrp="1"/>
          </p:cNvGraphicFramePr>
          <p:nvPr>
            <p:ph type="tbl" idx="1"/>
          </p:nvPr>
        </p:nvGraphicFramePr>
        <p:xfrm>
          <a:off x="381000" y="3717925"/>
          <a:ext cx="8458200" cy="1616075"/>
        </p:xfrm>
        <a:graphic>
          <a:graphicData uri="http://schemas.openxmlformats.org/drawingml/2006/table">
            <a:tbl>
              <a:tblPr/>
              <a:tblGrid>
                <a:gridCol w="68259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322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183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Publication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Journal Impact Factor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Teaching and </a:t>
            </a:r>
            <a:r>
              <a:rPr lang="en-US" alt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Training </a:t>
            </a:r>
            <a:r>
              <a:rPr lang="en-US" altLang="en-US" sz="32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during the residency period  </a:t>
            </a:r>
            <a:endParaRPr lang="en-US" altLang="en-US" sz="3200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latin typeface="Arial" pitchFamily="34" charset="0"/>
                <a:cs typeface="Arial" pitchFamily="34" charset="0"/>
              </a:rPr>
              <a:t>Faculty level participation in conferences National/International 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sz="2400" dirty="0">
                <a:latin typeface="Arial" pitchFamily="34" charset="0"/>
                <a:cs typeface="Arial" pitchFamily="34" charset="0"/>
              </a:rPr>
              <a:t>Details of  Apprentice/Postgraduates/PhDs trained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sz="2400" dirty="0">
                <a:latin typeface="Arial" pitchFamily="34" charset="0"/>
                <a:cs typeface="Arial" pitchFamily="34" charset="0"/>
              </a:rPr>
              <a:t>Visiting professorships</a:t>
            </a:r>
          </a:p>
          <a:p>
            <a:pPr eaLnBrk="1" hangingPunct="1">
              <a:lnSpc>
                <a:spcPct val="250000"/>
              </a:lnSpc>
            </a:pPr>
            <a:r>
              <a:rPr lang="en-US" altLang="en-US" sz="2400" dirty="0">
                <a:latin typeface="Arial" pitchFamily="34" charset="0"/>
                <a:cs typeface="Arial" pitchFamily="34" charset="0"/>
              </a:rPr>
              <a:t>Any other major contributions to teaching &amp; training</a:t>
            </a:r>
            <a:endParaRPr lang="en-US" alt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7AFEA1E-C2A7-4AC6-A741-C4CF6425A3D4}" type="slidenum">
              <a:rPr lang="en-US" altLang="en-US">
                <a:latin typeface="Arial" pitchFamily="34" charset="0"/>
                <a:cs typeface="Arial" pitchFamily="34" charset="0"/>
              </a:rPr>
              <a:pPr/>
              <a:t>7</a:t>
            </a:fld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Corporate/Organizational/Leadership </a:t>
            </a:r>
            <a:r>
              <a:rPr lang="en-US" altLang="en-US" sz="32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during the residency period </a:t>
            </a:r>
            <a:endParaRPr lang="en-US" altLang="en-US" sz="3200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sz="2400" kern="1200" dirty="0">
                <a:latin typeface="Arial" pitchFamily="34" charset="0"/>
                <a:cs typeface="Arial" pitchFamily="34" charset="0"/>
              </a:rPr>
              <a:t>Departmental Administrative/Academic  Activities</a:t>
            </a:r>
          </a:p>
          <a:p>
            <a:pPr>
              <a:spcBef>
                <a:spcPct val="0"/>
              </a:spcBef>
              <a:defRPr/>
            </a:pPr>
            <a:endParaRPr lang="en-US" sz="2400" kern="12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en-US" sz="2400" kern="12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en-US" sz="2400" kern="12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sz="2400" kern="1200" dirty="0">
                <a:latin typeface="Arial" pitchFamily="34" charset="0"/>
                <a:cs typeface="Arial" pitchFamily="34" charset="0"/>
              </a:rPr>
              <a:t>Institutional Administrative/Academic Activities</a:t>
            </a:r>
          </a:p>
          <a:p>
            <a:pPr>
              <a:spcBef>
                <a:spcPct val="0"/>
              </a:spcBef>
              <a:defRPr/>
            </a:pPr>
            <a:endParaRPr lang="en-US" sz="2400" kern="12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en-US" sz="2400" kern="12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en-US" sz="2400" kern="12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sz="2400" kern="1200" dirty="0">
                <a:latin typeface="Arial" pitchFamily="34" charset="0"/>
                <a:cs typeface="Arial" pitchFamily="34" charset="0"/>
              </a:rPr>
              <a:t>Professional Societies / Task Forces / Statutory Bodies Activities</a:t>
            </a:r>
          </a:p>
          <a:p>
            <a:pPr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54AD948-F119-498C-A8E4-FAFD661168BA}" type="slidenum">
              <a:rPr lang="en-US" altLang="en-US">
                <a:latin typeface="Arial" pitchFamily="34" charset="0"/>
                <a:cs typeface="Arial" pitchFamily="34" charset="0"/>
              </a:rPr>
              <a:pPr/>
              <a:t>8</a:t>
            </a:fld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en-US" sz="32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Future Directions  </a:t>
            </a:r>
            <a:endParaRPr lang="en-US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CC84694-DB55-4FC3-B494-DE39829CE020}" type="slidenum">
              <a:rPr lang="en-US" altLang="en-US">
                <a:latin typeface="Arial" pitchFamily="34" charset="0"/>
                <a:cs typeface="Arial" pitchFamily="34" charset="0"/>
              </a:rPr>
              <a:pPr/>
              <a:t>9</a:t>
            </a:fld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257</Words>
  <Application>Microsoft Macintosh PowerPoint</Application>
  <PresentationFormat>On-screen Show (4:3)</PresentationFormat>
  <Paragraphs>90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Index Slide(BMT Wing) (Time allotted for presentation is 7 minutes and prepare B&amp;W slides) </vt:lpstr>
      <vt:lpstr>General information</vt:lpstr>
      <vt:lpstr>    Research projects during the residency period   </vt:lpstr>
      <vt:lpstr>Product development/Industrial Interaction activities during the residency period</vt:lpstr>
      <vt:lpstr>Testing/Calibration/Fabrication/Infrastructure Development/ Technical services activities during the residency period</vt:lpstr>
      <vt:lpstr>Publications/Technical Documents during the residency period</vt:lpstr>
      <vt:lpstr>Teaching and Training during the residency period  </vt:lpstr>
      <vt:lpstr>Corporate/Organizational/Leadership during the residency period </vt:lpstr>
      <vt:lpstr> Future Directions  </vt:lpstr>
      <vt:lpstr>Self -assessment</vt:lpstr>
    </vt:vector>
  </TitlesOfParts>
  <Company>SCTIMST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information</dc:title>
  <dc:creator>director</dc:creator>
  <cp:lastModifiedBy>comp_2163</cp:lastModifiedBy>
  <cp:revision>104</cp:revision>
  <dcterms:created xsi:type="dcterms:W3CDTF">2011-04-13T05:58:04Z</dcterms:created>
  <dcterms:modified xsi:type="dcterms:W3CDTF">2019-06-15T10:23:31Z</dcterms:modified>
</cp:coreProperties>
</file>